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6" r:id="rId4"/>
    <p:sldId id="264" r:id="rId5"/>
    <p:sldId id="272" r:id="rId6"/>
    <p:sldId id="258" r:id="rId7"/>
    <p:sldId id="273" r:id="rId8"/>
    <p:sldId id="274" r:id="rId9"/>
    <p:sldId id="267" r:id="rId10"/>
    <p:sldId id="284" r:id="rId11"/>
    <p:sldId id="287" r:id="rId12"/>
    <p:sldId id="259" r:id="rId13"/>
    <p:sldId id="275" r:id="rId14"/>
    <p:sldId id="277" r:id="rId15"/>
    <p:sldId id="276" r:id="rId16"/>
    <p:sldId id="278" r:id="rId17"/>
    <p:sldId id="280" r:id="rId18"/>
    <p:sldId id="279" r:id="rId19"/>
    <p:sldId id="281" r:id="rId20"/>
    <p:sldId id="282" r:id="rId21"/>
    <p:sldId id="283" r:id="rId22"/>
    <p:sldId id="285" r:id="rId23"/>
    <p:sldId id="262" r:id="rId24"/>
    <p:sldId id="286" r:id="rId25"/>
    <p:sldId id="261" r:id="rId2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04" autoAdjust="0"/>
    <p:restoredTop sz="94660"/>
  </p:normalViewPr>
  <p:slideViewPr>
    <p:cSldViewPr snapToGrid="0" snapToObjects="1">
      <p:cViewPr>
        <p:scale>
          <a:sx n="135" d="100"/>
          <a:sy n="135" d="100"/>
        </p:scale>
        <p:origin x="-512" y="5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F3ABF-7988-174A-88B3-E89D54C91EB5}" type="datetimeFigureOut">
              <a:rPr lang="en-US" smtClean="0"/>
              <a:t>5/3/16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35990-BABC-9941-8019-0F5604FFE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45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F3ABF-7988-174A-88B3-E89D54C91EB5}" type="datetimeFigureOut">
              <a:rPr lang="en-US" smtClean="0"/>
              <a:t>5/3/16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35990-BABC-9941-8019-0F5604FFE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15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F3ABF-7988-174A-88B3-E89D54C91EB5}" type="datetimeFigureOut">
              <a:rPr lang="en-US" smtClean="0"/>
              <a:t>5/3/16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35990-BABC-9941-8019-0F5604FFE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334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F3ABF-7988-174A-88B3-E89D54C91EB5}" type="datetimeFigureOut">
              <a:rPr lang="en-US" smtClean="0"/>
              <a:t>5/3/16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35990-BABC-9941-8019-0F5604FFE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4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F3ABF-7988-174A-88B3-E89D54C91EB5}" type="datetimeFigureOut">
              <a:rPr lang="en-US" smtClean="0"/>
              <a:t>5/3/16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35990-BABC-9941-8019-0F5604FFE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636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F3ABF-7988-174A-88B3-E89D54C91EB5}" type="datetimeFigureOut">
              <a:rPr lang="en-US" smtClean="0"/>
              <a:t>5/3/16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35990-BABC-9941-8019-0F5604FFE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525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F3ABF-7988-174A-88B3-E89D54C91EB5}" type="datetimeFigureOut">
              <a:rPr lang="en-US" smtClean="0"/>
              <a:t>5/3/16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35990-BABC-9941-8019-0F5604FFE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419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F3ABF-7988-174A-88B3-E89D54C91EB5}" type="datetimeFigureOut">
              <a:rPr lang="en-US" smtClean="0"/>
              <a:t>5/3/16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35990-BABC-9941-8019-0F5604FFE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79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F3ABF-7988-174A-88B3-E89D54C91EB5}" type="datetimeFigureOut">
              <a:rPr lang="en-US" smtClean="0"/>
              <a:t>5/3/16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35990-BABC-9941-8019-0F5604FFE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744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F3ABF-7988-174A-88B3-E89D54C91EB5}" type="datetimeFigureOut">
              <a:rPr lang="en-US" smtClean="0"/>
              <a:t>5/3/16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35990-BABC-9941-8019-0F5604FFE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971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F3ABF-7988-174A-88B3-E89D54C91EB5}" type="datetimeFigureOut">
              <a:rPr lang="en-US" smtClean="0"/>
              <a:t>5/3/16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35990-BABC-9941-8019-0F5604FFE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648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F3ABF-7988-174A-88B3-E89D54C91EB5}" type="datetimeFigureOut">
              <a:rPr lang="en-US" smtClean="0"/>
              <a:t>5/3/16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35990-BABC-9941-8019-0F5604FFE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08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6" Type="http://schemas.openxmlformats.org/officeDocument/2006/relationships/image" Target="../media/image33.emf"/><Relationship Id="rId7" Type="http://schemas.openxmlformats.org/officeDocument/2006/relationships/image" Target="../media/image35.png"/><Relationship Id="rId8" Type="http://schemas.openxmlformats.org/officeDocument/2006/relationships/image" Target="../media/image30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7" Type="http://schemas.openxmlformats.org/officeDocument/2006/relationships/image" Target="../media/image33.emf"/><Relationship Id="rId8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emf"/><Relationship Id="rId5" Type="http://schemas.openxmlformats.org/officeDocument/2006/relationships/image" Target="../media/image11.emf"/><Relationship Id="rId6" Type="http://schemas.openxmlformats.org/officeDocument/2006/relationships/image" Target="../media/image12.emf"/><Relationship Id="rId7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emf"/><Relationship Id="rId5" Type="http://schemas.openxmlformats.org/officeDocument/2006/relationships/image" Target="../media/image11.emf"/><Relationship Id="rId6" Type="http://schemas.openxmlformats.org/officeDocument/2006/relationships/image" Target="../media/image12.emf"/><Relationship Id="rId7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8.emf"/><Relationship Id="rId5" Type="http://schemas.openxmlformats.org/officeDocument/2006/relationships/image" Target="../media/image11.emf"/><Relationship Id="rId6" Type="http://schemas.openxmlformats.org/officeDocument/2006/relationships/image" Target="../media/image12.emf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41.emf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44.emf"/><Relationship Id="rId5" Type="http://schemas.openxmlformats.org/officeDocument/2006/relationships/image" Target="../media/image42.png"/><Relationship Id="rId6" Type="http://schemas.openxmlformats.org/officeDocument/2006/relationships/image" Target="../media/image45.png"/><Relationship Id="rId7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emf"/><Relationship Id="rId5" Type="http://schemas.openxmlformats.org/officeDocument/2006/relationships/image" Target="../media/image30.emf"/><Relationship Id="rId6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50.png"/><Relationship Id="rId5" Type="http://schemas.openxmlformats.org/officeDocument/2006/relationships/image" Target="../media/image30.emf"/><Relationship Id="rId6" Type="http://schemas.openxmlformats.org/officeDocument/2006/relationships/image" Target="../media/image51.emf"/><Relationship Id="rId7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emf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5" Type="http://schemas.openxmlformats.org/officeDocument/2006/relationships/image" Target="../media/image6.emf"/><Relationship Id="rId6" Type="http://schemas.openxmlformats.org/officeDocument/2006/relationships/image" Target="../media/image7.emf"/><Relationship Id="rId7" Type="http://schemas.openxmlformats.org/officeDocument/2006/relationships/image" Target="../media/image8.emf"/><Relationship Id="rId8" Type="http://schemas.openxmlformats.org/officeDocument/2006/relationships/image" Target="../media/image9.emf"/><Relationship Id="rId9" Type="http://schemas.openxmlformats.org/officeDocument/2006/relationships/image" Target="../media/image10.emf"/><Relationship Id="rId10" Type="http://schemas.openxmlformats.org/officeDocument/2006/relationships/image" Target="../media/image1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53.png"/><Relationship Id="rId5" Type="http://schemas.openxmlformats.org/officeDocument/2006/relationships/image" Target="../media/image30.emf"/><Relationship Id="rId6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54.emf"/><Relationship Id="rId5" Type="http://schemas.openxmlformats.org/officeDocument/2006/relationships/image" Target="../media/image53.png"/><Relationship Id="rId6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57.png"/><Relationship Id="rId5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microsoft.com/office/2007/relationships/hdphoto" Target="../media/hdphoto4.wdp"/><Relationship Id="rId5" Type="http://schemas.openxmlformats.org/officeDocument/2006/relationships/image" Target="../media/image60.emf"/><Relationship Id="rId6" Type="http://schemas.openxmlformats.org/officeDocument/2006/relationships/image" Target="../media/image30.emf"/><Relationship Id="rId7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4.emf"/><Relationship Id="rId5" Type="http://schemas.openxmlformats.org/officeDocument/2006/relationships/image" Target="../media/image11.emf"/><Relationship Id="rId6" Type="http://schemas.openxmlformats.org/officeDocument/2006/relationships/image" Target="../media/image15.emf"/><Relationship Id="rId7" Type="http://schemas.openxmlformats.org/officeDocument/2006/relationships/image" Target="../media/image16.png"/><Relationship Id="rId8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7.emf"/><Relationship Id="rId5" Type="http://schemas.openxmlformats.org/officeDocument/2006/relationships/image" Target="../media/image11.emf"/><Relationship Id="rId6" Type="http://schemas.openxmlformats.org/officeDocument/2006/relationships/image" Target="../media/image18.emf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2.emf"/><Relationship Id="rId5" Type="http://schemas.openxmlformats.org/officeDocument/2006/relationships/image" Target="../media/image12.emf"/><Relationship Id="rId6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23.emf"/><Relationship Id="rId6" Type="http://schemas.openxmlformats.org/officeDocument/2006/relationships/image" Target="../media/image24.emf"/><Relationship Id="rId7" Type="http://schemas.openxmlformats.org/officeDocument/2006/relationships/image" Target="../media/image25.emf"/><Relationship Id="rId8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23.emf"/><Relationship Id="rId6" Type="http://schemas.openxmlformats.org/officeDocument/2006/relationships/image" Target="../media/image27.emf"/><Relationship Id="rId7" Type="http://schemas.openxmlformats.org/officeDocument/2006/relationships/image" Target="../media/image28.emf"/><Relationship Id="rId8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7" Type="http://schemas.openxmlformats.org/officeDocument/2006/relationships/image" Target="../media/image33.emf"/><Relationship Id="rId8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411" y="598578"/>
            <a:ext cx="6335060" cy="39432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235" y="1521942"/>
            <a:ext cx="7231530" cy="209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71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12" name="Picture 11" descr="JiraDeckIllustrations-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0019">
            <a:off x="7475009" y="22551"/>
            <a:ext cx="1609649" cy="1575955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68894" y="298811"/>
            <a:ext cx="7197202" cy="625283"/>
            <a:chOff x="1457614" y="339451"/>
            <a:chExt cx="7197202" cy="62528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5368"/>
            <a:stretch/>
          </p:blipFill>
          <p:spPr>
            <a:xfrm>
              <a:off x="1457614" y="339451"/>
              <a:ext cx="4191640" cy="34336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1362" y="339451"/>
              <a:ext cx="2883454" cy="343366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7614" y="762300"/>
              <a:ext cx="5482321" cy="202434"/>
            </a:xfrm>
            <a:prstGeom prst="rect">
              <a:avLst/>
            </a:prstGeom>
          </p:spPr>
        </p:pic>
      </p:grpSp>
      <p:pic>
        <p:nvPicPr>
          <p:cNvPr id="3" name="Picture 2" descr="Screen Shot 2014-07-15 at 2.38.48 PM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39"/>
          <a:stretch/>
        </p:blipFill>
        <p:spPr>
          <a:xfrm>
            <a:off x="-26881" y="1137920"/>
            <a:ext cx="9219045" cy="33271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7523" y="4290838"/>
            <a:ext cx="9219045" cy="92523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85732" y="2376129"/>
            <a:ext cx="1222784" cy="136950"/>
          </a:xfrm>
          <a:prstGeom prst="rect">
            <a:avLst/>
          </a:prstGeom>
          <a:noFill/>
          <a:ln w="19050" cmpd="sng">
            <a:solidFill>
              <a:srgbClr val="FF00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74341" y="4534371"/>
            <a:ext cx="8773385" cy="509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solidFill>
                  <a:srgbClr val="FFFFFF"/>
                </a:solidFill>
                <a:latin typeface="Arial Narrow"/>
                <a:cs typeface="Arial Narrow"/>
              </a:rPr>
              <a:t>Under the Agile tab, click More…the page will take a second or two (or 60) to load.</a:t>
            </a:r>
          </a:p>
        </p:txBody>
      </p:sp>
    </p:spTree>
    <p:extLst>
      <p:ext uri="{BB962C8B-B14F-4D97-AF65-F5344CB8AC3E}">
        <p14:creationId xmlns:p14="http://schemas.microsoft.com/office/powerpoint/2010/main" val="409064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63872" y="1146114"/>
            <a:ext cx="934065" cy="330298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JiraDeckIllustrations-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0019">
            <a:off x="7475009" y="22551"/>
            <a:ext cx="1609649" cy="15759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523" y="4290838"/>
            <a:ext cx="9219045" cy="925233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68894" y="298811"/>
            <a:ext cx="7197202" cy="625283"/>
            <a:chOff x="1457614" y="339451"/>
            <a:chExt cx="7197202" cy="62528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5368"/>
            <a:stretch/>
          </p:blipFill>
          <p:spPr>
            <a:xfrm>
              <a:off x="1457614" y="339451"/>
              <a:ext cx="4191640" cy="34336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1362" y="339451"/>
              <a:ext cx="2883454" cy="343366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7614" y="762300"/>
              <a:ext cx="5482321" cy="202434"/>
            </a:xfrm>
            <a:prstGeom prst="rect">
              <a:avLst/>
            </a:prstGeom>
          </p:spPr>
        </p:pic>
      </p:grpSp>
      <p:pic>
        <p:nvPicPr>
          <p:cNvPr id="2" name="Picture 1" descr="Screen Shot 2014-07-15 at 12.34.52 PM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1" b="40889"/>
          <a:stretch/>
        </p:blipFill>
        <p:spPr>
          <a:xfrm>
            <a:off x="268894" y="1137920"/>
            <a:ext cx="8907659" cy="315291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83151" y="2497862"/>
            <a:ext cx="649236" cy="197816"/>
          </a:xfrm>
          <a:prstGeom prst="rect">
            <a:avLst/>
          </a:prstGeom>
          <a:noFill/>
          <a:ln w="19050" cmpd="sng">
            <a:solidFill>
              <a:srgbClr val="FF00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74339" y="4397774"/>
            <a:ext cx="8668624" cy="664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solidFill>
                  <a:srgbClr val="FFFFFF"/>
                </a:solidFill>
                <a:latin typeface="Arial Narrow"/>
                <a:cs typeface="Arial Narrow"/>
              </a:rPr>
              <a:t>Once the page loads, scroll down until you see Velocity Projects. You will only have to do this once – after you select it, the Velocity Projects page will appear automatically when you click the Agile tab. </a:t>
            </a:r>
          </a:p>
        </p:txBody>
      </p:sp>
    </p:spTree>
    <p:extLst>
      <p:ext uri="{BB962C8B-B14F-4D97-AF65-F5344CB8AC3E}">
        <p14:creationId xmlns:p14="http://schemas.microsoft.com/office/powerpoint/2010/main" val="361646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16000"/>
            <a:ext cx="9142440" cy="412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043" y="227294"/>
            <a:ext cx="7577529" cy="5590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169257">
            <a:off x="8169361" y="-283249"/>
            <a:ext cx="1143643" cy="1143643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24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2854" y="96355"/>
            <a:ext cx="467560" cy="4596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7523" y="4290838"/>
            <a:ext cx="9219045" cy="925233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74341" y="4397774"/>
            <a:ext cx="8884992" cy="6649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smtClean="0">
                <a:solidFill>
                  <a:srgbClr val="FFFFFF"/>
                </a:solidFill>
                <a:latin typeface="Arial Narrow"/>
                <a:cs typeface="Arial Narrow"/>
              </a:rPr>
              <a:t>This is where you’ll see all the projects our team is working on, and where you’ll update your projects’ statuses as you complete your work.</a:t>
            </a:r>
          </a:p>
        </p:txBody>
      </p:sp>
    </p:spTree>
    <p:extLst>
      <p:ext uri="{BB962C8B-B14F-4D97-AF65-F5344CB8AC3E}">
        <p14:creationId xmlns:p14="http://schemas.microsoft.com/office/powerpoint/2010/main" val="3111506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16000"/>
            <a:ext cx="9142440" cy="412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043" y="227294"/>
            <a:ext cx="7577529" cy="5590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169257">
            <a:off x="8169361" y="-283249"/>
            <a:ext cx="1143643" cy="1143643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24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2854" y="96355"/>
            <a:ext cx="467560" cy="4596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7523" y="4290838"/>
            <a:ext cx="9219045" cy="9252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84960" y="1808480"/>
            <a:ext cx="721360" cy="2482358"/>
          </a:xfrm>
          <a:prstGeom prst="rect">
            <a:avLst/>
          </a:prstGeom>
          <a:pattFill prst="wdDnDiag">
            <a:fgClr>
              <a:srgbClr val="FF0080"/>
            </a:fgClr>
            <a:bgClr>
              <a:prstClr val="white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80168" y="1016000"/>
            <a:ext cx="721360" cy="555925"/>
          </a:xfrm>
          <a:prstGeom prst="rect">
            <a:avLst/>
          </a:prstGeom>
          <a:noFill/>
          <a:ln w="19050" cmpd="sng">
            <a:solidFill>
              <a:srgbClr val="FF00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74341" y="4397774"/>
            <a:ext cx="8484749" cy="6649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smtClean="0">
                <a:solidFill>
                  <a:srgbClr val="FFFFFF"/>
                </a:solidFill>
                <a:latin typeface="Arial Narrow"/>
                <a:cs typeface="Arial Narrow"/>
              </a:rPr>
              <a:t>You’ll be able to tell your project’s status by which column it’s in. You and the project managers will be able to drag and drop projects between columns once they’ve entered a new stage.</a:t>
            </a:r>
          </a:p>
        </p:txBody>
      </p:sp>
    </p:spTree>
    <p:extLst>
      <p:ext uri="{BB962C8B-B14F-4D97-AF65-F5344CB8AC3E}">
        <p14:creationId xmlns:p14="http://schemas.microsoft.com/office/powerpoint/2010/main" val="322532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043" y="227294"/>
            <a:ext cx="7577529" cy="5590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169257">
            <a:off x="8169361" y="-283249"/>
            <a:ext cx="1143643" cy="1143643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24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2854" y="96355"/>
            <a:ext cx="467560" cy="459636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31102" y="1336472"/>
            <a:ext cx="8820728" cy="33930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dirty="0" smtClean="0">
                <a:latin typeface="Arial Narrow"/>
                <a:cs typeface="Arial Narrow"/>
              </a:rPr>
              <a:t>To Do</a:t>
            </a:r>
            <a:r>
              <a:rPr lang="en-US" sz="1400" dirty="0" smtClean="0">
                <a:latin typeface="Arial Narrow"/>
                <a:cs typeface="Arial Narrow"/>
              </a:rPr>
              <a:t>: project hasn’t been started yet</a:t>
            </a:r>
          </a:p>
          <a:p>
            <a:pPr marL="0" indent="0">
              <a:buNone/>
            </a:pPr>
            <a:r>
              <a:rPr lang="en-US" sz="1400" b="1" dirty="0" smtClean="0">
                <a:latin typeface="Arial Narrow"/>
                <a:cs typeface="Arial Narrow"/>
              </a:rPr>
              <a:t>Waiting for Client Assets</a:t>
            </a:r>
            <a:r>
              <a:rPr lang="en-US" sz="1400" dirty="0" smtClean="0">
                <a:latin typeface="Arial Narrow"/>
                <a:cs typeface="Arial Narrow"/>
              </a:rPr>
              <a:t>: project requiring </a:t>
            </a:r>
            <a:r>
              <a:rPr lang="en-US" sz="1400" dirty="0">
                <a:latin typeface="Arial Narrow"/>
                <a:cs typeface="Arial Narrow"/>
              </a:rPr>
              <a:t>more info from client</a:t>
            </a:r>
          </a:p>
          <a:p>
            <a:pPr marL="0" indent="0">
              <a:buNone/>
            </a:pPr>
            <a:r>
              <a:rPr lang="en-US" sz="1400" b="1" dirty="0" smtClean="0">
                <a:latin typeface="Arial Narrow"/>
                <a:cs typeface="Arial Narrow"/>
              </a:rPr>
              <a:t>In Progress</a:t>
            </a:r>
            <a:r>
              <a:rPr lang="en-US" sz="1400" dirty="0" smtClean="0">
                <a:latin typeface="Arial Narrow"/>
                <a:cs typeface="Arial Narrow"/>
              </a:rPr>
              <a:t>: project underway</a:t>
            </a:r>
          </a:p>
          <a:p>
            <a:pPr marL="0" indent="0">
              <a:buNone/>
            </a:pPr>
            <a:r>
              <a:rPr lang="en-US" sz="1400" b="1" dirty="0" smtClean="0">
                <a:latin typeface="Arial Narrow"/>
                <a:cs typeface="Arial Narrow"/>
              </a:rPr>
              <a:t>Ready for Review (Design,</a:t>
            </a:r>
            <a:r>
              <a:rPr lang="en-US" sz="1400" b="1" dirty="0">
                <a:latin typeface="Arial Narrow"/>
                <a:cs typeface="Arial Narrow"/>
              </a:rPr>
              <a:t> </a:t>
            </a:r>
            <a:r>
              <a:rPr lang="en-US" sz="1400" b="1" dirty="0" smtClean="0">
                <a:latin typeface="Arial Narrow"/>
                <a:cs typeface="Arial Narrow"/>
              </a:rPr>
              <a:t>Production, Editorial)</a:t>
            </a:r>
            <a:r>
              <a:rPr lang="en-US" sz="1400" dirty="0" smtClean="0">
                <a:latin typeface="Arial Narrow"/>
                <a:cs typeface="Arial Narrow"/>
              </a:rPr>
              <a:t>: project ready to be reviewed by its respective department</a:t>
            </a:r>
          </a:p>
          <a:p>
            <a:pPr marL="0" indent="0">
              <a:buNone/>
            </a:pPr>
            <a:r>
              <a:rPr lang="en-US" sz="1400" b="1" dirty="0" smtClean="0">
                <a:latin typeface="Arial Narrow"/>
                <a:cs typeface="Arial Narrow"/>
              </a:rPr>
              <a:t>In Review</a:t>
            </a:r>
            <a:r>
              <a:rPr lang="en-US" sz="1400" b="1" dirty="0">
                <a:latin typeface="Arial Narrow"/>
                <a:cs typeface="Arial Narrow"/>
              </a:rPr>
              <a:t> </a:t>
            </a:r>
            <a:r>
              <a:rPr lang="en-US" sz="1400" b="1" dirty="0" smtClean="0">
                <a:latin typeface="Arial Narrow"/>
                <a:cs typeface="Arial Narrow"/>
              </a:rPr>
              <a:t>(Design, Production, Editorial)</a:t>
            </a:r>
            <a:r>
              <a:rPr lang="en-US" sz="1400" dirty="0" smtClean="0">
                <a:latin typeface="Arial Narrow"/>
                <a:cs typeface="Arial Narrow"/>
              </a:rPr>
              <a:t>: project currently being reviewed by its respective department</a:t>
            </a:r>
          </a:p>
          <a:p>
            <a:pPr marL="0" indent="0">
              <a:buNone/>
            </a:pPr>
            <a:r>
              <a:rPr lang="en-US" sz="1400" b="1" dirty="0" smtClean="0">
                <a:latin typeface="Arial Narrow"/>
                <a:cs typeface="Arial Narrow"/>
              </a:rPr>
              <a:t>Group Review/Proof</a:t>
            </a:r>
            <a:r>
              <a:rPr lang="en-US" sz="1400" dirty="0" smtClean="0">
                <a:latin typeface="Arial Narrow"/>
                <a:cs typeface="Arial Narrow"/>
              </a:rPr>
              <a:t>: project being reviewed by by multiple departments as a group; and/or being proofread</a:t>
            </a:r>
          </a:p>
          <a:p>
            <a:pPr marL="0" indent="0">
              <a:buNone/>
            </a:pPr>
            <a:r>
              <a:rPr lang="en-US" sz="1400" b="1" dirty="0" smtClean="0">
                <a:latin typeface="Arial Narrow"/>
                <a:cs typeface="Arial Narrow"/>
              </a:rPr>
              <a:t>Waiting for Client/VP Feedback</a:t>
            </a:r>
            <a:r>
              <a:rPr lang="en-US" sz="1400" dirty="0" smtClean="0">
                <a:latin typeface="Arial Narrow"/>
                <a:cs typeface="Arial Narrow"/>
              </a:rPr>
              <a:t>: project waiting for responses from VP/client</a:t>
            </a:r>
          </a:p>
          <a:p>
            <a:pPr marL="0" indent="0">
              <a:buNone/>
            </a:pPr>
            <a:r>
              <a:rPr lang="en-US" sz="1400" b="1" dirty="0" smtClean="0">
                <a:latin typeface="Arial Narrow"/>
                <a:cs typeface="Arial Narrow"/>
              </a:rPr>
              <a:t>Done</a:t>
            </a:r>
            <a:r>
              <a:rPr lang="en-US" sz="1400" dirty="0" smtClean="0">
                <a:latin typeface="Arial Narrow"/>
                <a:cs typeface="Arial Narrow"/>
              </a:rPr>
              <a:t>: </a:t>
            </a:r>
            <a:r>
              <a:rPr lang="en-US" sz="1400" dirty="0" err="1" smtClean="0">
                <a:latin typeface="Arial Narrow"/>
                <a:cs typeface="Arial Narrow"/>
              </a:rPr>
              <a:t>obvs</a:t>
            </a:r>
            <a:endParaRPr lang="en-US" sz="1400" dirty="0" smtClean="0">
              <a:latin typeface="Arial Narrow"/>
              <a:cs typeface="Arial Narrow"/>
            </a:endParaRPr>
          </a:p>
          <a:p>
            <a:pPr marL="0" indent="0">
              <a:buNone/>
            </a:pPr>
            <a:endParaRPr lang="en-US" sz="1400" dirty="0">
              <a:latin typeface="Arial Narrow"/>
              <a:cs typeface="Arial Narrow"/>
            </a:endParaRPr>
          </a:p>
          <a:p>
            <a:pPr marL="0" indent="0">
              <a:buNone/>
            </a:pPr>
            <a:r>
              <a:rPr lang="en-US" sz="1400" b="1" dirty="0" smtClean="0">
                <a:latin typeface="Arial Narrow"/>
                <a:cs typeface="Arial Narrow"/>
              </a:rPr>
              <a:t>VEL-7</a:t>
            </a:r>
            <a:r>
              <a:rPr lang="en-US" sz="1400" dirty="0" smtClean="0">
                <a:latin typeface="Arial Narrow"/>
                <a:cs typeface="Arial Narrow"/>
              </a:rPr>
              <a:t>: example project number</a:t>
            </a:r>
          </a:p>
          <a:p>
            <a:pPr marL="0" indent="0">
              <a:buNone/>
            </a:pPr>
            <a:r>
              <a:rPr lang="en-US" sz="1400" b="1" dirty="0" smtClean="0">
                <a:latin typeface="Arial Narrow"/>
                <a:cs typeface="Arial Narrow"/>
              </a:rPr>
              <a:t>Microsoft Upfront Presentation Cross-Net</a:t>
            </a:r>
            <a:r>
              <a:rPr lang="en-US" sz="1400" dirty="0" smtClean="0">
                <a:latin typeface="Arial Narrow"/>
                <a:cs typeface="Arial Narrow"/>
              </a:rPr>
              <a:t>: example project name</a:t>
            </a:r>
          </a:p>
          <a:p>
            <a:pPr marL="0" indent="0">
              <a:buNone/>
            </a:pPr>
            <a:r>
              <a:rPr lang="en-US" sz="1400" b="1" dirty="0" smtClean="0">
                <a:latin typeface="Arial Narrow"/>
                <a:cs typeface="Arial Narrow"/>
              </a:rPr>
              <a:t>Square with letter</a:t>
            </a:r>
            <a:r>
              <a:rPr lang="en-US" sz="1400" dirty="0" smtClean="0">
                <a:latin typeface="Arial Narrow"/>
                <a:cs typeface="Arial Narrow"/>
              </a:rPr>
              <a:t>: user/assignee avatar…upload your photo! (currently, A = Alex; F = Fran. U = unassigned)</a:t>
            </a:r>
            <a:endParaRPr lang="en-US" sz="1400" dirty="0">
              <a:latin typeface="Arial Narrow"/>
              <a:cs typeface="Arial Narrow"/>
            </a:endParaRPr>
          </a:p>
          <a:p>
            <a:pPr marL="0" indent="0">
              <a:buNone/>
            </a:pPr>
            <a:endParaRPr lang="en-US" sz="14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696490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523" y="4290838"/>
            <a:ext cx="9219045" cy="9252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043" y="227294"/>
            <a:ext cx="7577529" cy="5590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169257">
            <a:off x="8169361" y="-283249"/>
            <a:ext cx="1143643" cy="1143643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24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2854" y="96355"/>
            <a:ext cx="467560" cy="459636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8721" y="1442995"/>
            <a:ext cx="4226560" cy="2113006"/>
          </a:xfrm>
          <a:prstGeom prst="rect">
            <a:avLst/>
          </a:prstGeom>
          <a:ln w="19050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74341" y="4397774"/>
            <a:ext cx="8894399" cy="6649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smtClean="0">
                <a:solidFill>
                  <a:srgbClr val="FFFFFF"/>
                </a:solidFill>
                <a:latin typeface="Arial Narrow"/>
                <a:cs typeface="Arial Narrow"/>
              </a:rPr>
              <a:t>Any time a project card gets moved, everyone assigned to that project will get an email notification in Outlook. That email will have a subject like </a:t>
            </a:r>
            <a:r>
              <a:rPr lang="en-US" sz="1800" dirty="0">
                <a:solidFill>
                  <a:srgbClr val="FFFFFF"/>
                </a:solidFill>
                <a:latin typeface="Arial Narrow"/>
                <a:cs typeface="Arial Narrow"/>
              </a:rPr>
              <a:t>“FW: [JIRA] Commented: (VEL</a:t>
            </a:r>
            <a:r>
              <a:rPr lang="en-US" sz="1800" dirty="0" smtClean="0">
                <a:solidFill>
                  <a:srgbClr val="FFFFFF"/>
                </a:solidFill>
                <a:latin typeface="Arial Narrow"/>
                <a:cs typeface="Arial Narrow"/>
              </a:rPr>
              <a:t>-20) </a:t>
            </a:r>
            <a:r>
              <a:rPr lang="en-US" sz="18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Echograph</a:t>
            </a:r>
            <a:r>
              <a:rPr lang="en-US" sz="1800" dirty="0" smtClean="0">
                <a:solidFill>
                  <a:srgbClr val="FFFFFF"/>
                </a:solidFill>
                <a:latin typeface="Arial Narrow"/>
                <a:cs typeface="Arial Narrow"/>
              </a:rPr>
              <a:t> with Mass Relevance,” and the body of that email will look like this.</a:t>
            </a:r>
          </a:p>
        </p:txBody>
      </p:sp>
    </p:spTree>
    <p:extLst>
      <p:ext uri="{BB962C8B-B14F-4D97-AF65-F5344CB8AC3E}">
        <p14:creationId xmlns:p14="http://schemas.microsoft.com/office/powerpoint/2010/main" val="214026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500" t="22728" r="17793" b="26515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18" name="Cloud Callout 17"/>
          <p:cNvSpPr/>
          <p:nvPr/>
        </p:nvSpPr>
        <p:spPr>
          <a:xfrm rot="418908">
            <a:off x="771417" y="209111"/>
            <a:ext cx="7602437" cy="4605289"/>
          </a:xfrm>
          <a:prstGeom prst="cloudCallout">
            <a:avLst/>
          </a:prstGeom>
          <a:solidFill>
            <a:schemeClr val="bg1"/>
          </a:solidFill>
          <a:ln>
            <a:noFill/>
          </a:ln>
          <a:effectLst>
            <a:outerShdw blurRad="136525" dist="23000" dir="6840000" rotWithShape="0">
              <a:srgbClr val="000000">
                <a:alpha val="2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626" y="1691720"/>
            <a:ext cx="6705600" cy="1327070"/>
          </a:xfrm>
          <a:prstGeom prst="rect">
            <a:avLst/>
          </a:prstGeom>
        </p:spPr>
      </p:pic>
      <p:pic>
        <p:nvPicPr>
          <p:cNvPr id="26" name="Picture 25" descr="JiraDeckIllustrations-0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85454" y="3092864"/>
            <a:ext cx="3881484" cy="259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91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 rot="418908">
            <a:off x="771417" y="209111"/>
            <a:ext cx="7602437" cy="4605289"/>
          </a:xfrm>
          <a:prstGeom prst="cloudCallout">
            <a:avLst/>
          </a:prstGeom>
          <a:solidFill>
            <a:schemeClr val="bg1"/>
          </a:solidFill>
          <a:ln>
            <a:noFill/>
          </a:ln>
          <a:effectLst>
            <a:outerShdw blurRad="136525" dist="23000" dir="6840000" rotWithShape="0">
              <a:srgbClr val="000000">
                <a:alpha val="2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7286" y="1902852"/>
            <a:ext cx="5769428" cy="840906"/>
          </a:xfrm>
          <a:prstGeom prst="rect">
            <a:avLst/>
          </a:prstGeom>
        </p:spPr>
      </p:pic>
      <p:pic>
        <p:nvPicPr>
          <p:cNvPr id="18" name="Picture 17" descr="JiraDeckIllustrations-0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85454" y="3092864"/>
            <a:ext cx="3881484" cy="259314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 rot="553586">
            <a:off x="4633866" y="3326328"/>
            <a:ext cx="2367520" cy="1726608"/>
            <a:chOff x="1041400" y="0"/>
            <a:chExt cx="7052751" cy="5143500"/>
          </a:xfrm>
        </p:grpSpPr>
        <p:pic>
          <p:nvPicPr>
            <p:cNvPr id="22" name="Picture 21" descr="JiraDeckIllustrations_-10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400" y="0"/>
              <a:ext cx="7052751" cy="5143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86180" y="1914853"/>
              <a:ext cx="4525820" cy="1656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566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33783" y="0"/>
            <a:ext cx="2414963" cy="47276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7524" y="0"/>
            <a:ext cx="6804083" cy="42908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631" y="3572643"/>
            <a:ext cx="3733799" cy="5653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7523" y="4290838"/>
            <a:ext cx="9219045" cy="92523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62958" y="2604377"/>
            <a:ext cx="681239" cy="474283"/>
          </a:xfrm>
          <a:prstGeom prst="rect">
            <a:avLst/>
          </a:prstGeom>
          <a:noFill/>
          <a:ln w="19050" cmpd="sng">
            <a:solidFill>
              <a:srgbClr val="FF00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612" y="2696735"/>
            <a:ext cx="1047139" cy="340464"/>
          </a:xfrm>
          <a:prstGeom prst="rect">
            <a:avLst/>
          </a:prstGeom>
        </p:spPr>
      </p:pic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174342" y="4397774"/>
            <a:ext cx="8969658" cy="6649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smtClean="0">
                <a:solidFill>
                  <a:srgbClr val="FFFFFF"/>
                </a:solidFill>
                <a:latin typeface="Arial Narrow"/>
                <a:cs typeface="Arial Narrow"/>
              </a:rPr>
              <a:t>The sidebar (which opens on the right) shows you the second level of details on a project. Click the project title to see it! It looks like this.</a:t>
            </a:r>
          </a:p>
        </p:txBody>
      </p:sp>
    </p:spTree>
    <p:extLst>
      <p:ext uri="{BB962C8B-B14F-4D97-AF65-F5344CB8AC3E}">
        <p14:creationId xmlns:p14="http://schemas.microsoft.com/office/powerpoint/2010/main" val="2438060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7524" y="0"/>
            <a:ext cx="6804083" cy="4290838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6560" y="-45979"/>
            <a:ext cx="2407921" cy="53329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7523" y="4290838"/>
            <a:ext cx="9219045" cy="92523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flipH="1">
            <a:off x="7069492" y="577352"/>
            <a:ext cx="2074508" cy="511220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flipH="1">
            <a:off x="7411355" y="81937"/>
            <a:ext cx="417287" cy="238783"/>
          </a:xfrm>
          <a:prstGeom prst="rect">
            <a:avLst/>
          </a:prstGeom>
          <a:noFill/>
          <a:ln w="19050" cmpd="sng">
            <a:solidFill>
              <a:srgbClr val="FF00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624" y="3572648"/>
            <a:ext cx="3516083" cy="5744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7590" y="550139"/>
            <a:ext cx="1739425" cy="454927"/>
          </a:xfrm>
          <a:prstGeom prst="rect">
            <a:avLst/>
          </a:prstGeom>
        </p:spPr>
      </p:pic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74342" y="4397774"/>
            <a:ext cx="8892673" cy="6649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smtClean="0">
                <a:solidFill>
                  <a:srgbClr val="FFFFFF"/>
                </a:solidFill>
                <a:latin typeface="Arial Narrow"/>
                <a:cs typeface="Arial Narrow"/>
              </a:rPr>
              <a:t>The sidebar has relevant items labeled, such as project title, project name, etc. Reporter and Assignee = project managers; Personnel = you, the creative.</a:t>
            </a:r>
          </a:p>
        </p:txBody>
      </p:sp>
    </p:spTree>
    <p:extLst>
      <p:ext uri="{BB962C8B-B14F-4D97-AF65-F5344CB8AC3E}">
        <p14:creationId xmlns:p14="http://schemas.microsoft.com/office/powerpoint/2010/main" val="6844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56090" y="318147"/>
            <a:ext cx="8231841" cy="1824892"/>
            <a:chOff x="323949" y="144972"/>
            <a:chExt cx="8231841" cy="182489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442" y="144972"/>
              <a:ext cx="8158348" cy="1824892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23949" y="1491249"/>
              <a:ext cx="52747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 smtClean="0">
                  <a:latin typeface="Arial Narrow"/>
                  <a:cs typeface="Arial Narrow"/>
                </a:rPr>
                <a:t>Pronounced JEE-RAH, like SHE-RA (Princess of Power)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06493" y="2547169"/>
            <a:ext cx="3375801" cy="1473473"/>
            <a:chOff x="506483" y="2547164"/>
            <a:chExt cx="3375801" cy="147347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5570"/>
            <a:stretch/>
          </p:blipFill>
          <p:spPr>
            <a:xfrm>
              <a:off x="1063095" y="2611127"/>
              <a:ext cx="2819189" cy="140951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6483" y="3597238"/>
              <a:ext cx="423398" cy="42339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6483" y="3080168"/>
              <a:ext cx="423398" cy="42339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6483" y="2547164"/>
              <a:ext cx="423398" cy="423398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506483" y="4138564"/>
            <a:ext cx="3395136" cy="423398"/>
            <a:chOff x="506483" y="4138563"/>
            <a:chExt cx="3395136" cy="42339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6483" y="4138563"/>
              <a:ext cx="423398" cy="42339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63095" y="4187727"/>
              <a:ext cx="2838524" cy="322356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8702306">
            <a:off x="8717774" y="3848910"/>
            <a:ext cx="633154" cy="633154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24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995368">
            <a:off x="6656555" y="3703595"/>
            <a:ext cx="377976" cy="371570"/>
          </a:xfrm>
          <a:prstGeom prst="rect">
            <a:avLst/>
          </a:prstGeom>
        </p:spPr>
      </p:pic>
      <p:pic>
        <p:nvPicPr>
          <p:cNvPr id="33" name="Picture 32" descr="JiraDeckIllustrations-06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710" y="2033756"/>
            <a:ext cx="3044597" cy="37119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812562">
            <a:off x="6326111" y="4306073"/>
            <a:ext cx="1396206" cy="1372544"/>
          </a:xfrm>
          <a:prstGeom prst="rect">
            <a:avLst/>
          </a:prstGeom>
          <a:effectLst>
            <a:outerShdw blurRad="165100" dist="25400" dir="2700000" algn="tl" rotWithShape="0">
              <a:prstClr val="black">
                <a:alpha val="4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2433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7524" y="0"/>
            <a:ext cx="6804083" cy="429083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800929" y="-8122"/>
            <a:ext cx="5479136" cy="4698051"/>
            <a:chOff x="3800929" y="-8122"/>
            <a:chExt cx="5479136" cy="4698051"/>
          </a:xfrm>
        </p:grpSpPr>
        <p:pic>
          <p:nvPicPr>
            <p:cNvPr id="14" name="Content Placeholder 3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614" b="-4201"/>
            <a:stretch/>
          </p:blipFill>
          <p:spPr>
            <a:xfrm>
              <a:off x="3800929" y="-8122"/>
              <a:ext cx="5479136" cy="4698051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 flipH="1">
              <a:off x="3937000" y="3256937"/>
              <a:ext cx="3837214" cy="797992"/>
            </a:xfrm>
            <a:prstGeom prst="rect">
              <a:avLst/>
            </a:prstGeom>
            <a:noFill/>
            <a:ln w="19050" cmpd="sng">
              <a:solidFill>
                <a:srgbClr val="FF008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7523" y="4290838"/>
            <a:ext cx="9219045" cy="9252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2" y="3572643"/>
            <a:ext cx="1659354" cy="569686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174341" y="4432409"/>
            <a:ext cx="8865749" cy="6649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You can tag people in comments, just like on Facebook! @Francine will tag Francine, etc. When you add a comment, it gets emailed to everyone on the project: Reporters, Assignees, and other Watchers. It will look like this.</a:t>
            </a:r>
          </a:p>
        </p:txBody>
      </p:sp>
    </p:spTree>
    <p:extLst>
      <p:ext uri="{BB962C8B-B14F-4D97-AF65-F5344CB8AC3E}">
        <p14:creationId xmlns:p14="http://schemas.microsoft.com/office/powerpoint/2010/main" val="4430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7524" y="0"/>
            <a:ext cx="6804083" cy="42908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2" y="3572643"/>
            <a:ext cx="1659354" cy="56968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800929" y="-8122"/>
            <a:ext cx="5479136" cy="4698051"/>
            <a:chOff x="3800929" y="-8122"/>
            <a:chExt cx="5479136" cy="4698051"/>
          </a:xfrm>
        </p:grpSpPr>
        <p:pic>
          <p:nvPicPr>
            <p:cNvPr id="12" name="Content Placeholder 3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614" b="-4201"/>
            <a:stretch/>
          </p:blipFill>
          <p:spPr>
            <a:xfrm>
              <a:off x="3800929" y="-8122"/>
              <a:ext cx="5479136" cy="4698051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 flipH="1">
              <a:off x="3937000" y="3256937"/>
              <a:ext cx="3837214" cy="797992"/>
            </a:xfrm>
            <a:prstGeom prst="rect">
              <a:avLst/>
            </a:prstGeom>
            <a:noFill/>
            <a:ln w="19050" cmpd="sng">
              <a:solidFill>
                <a:srgbClr val="FF008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7523" y="4290838"/>
            <a:ext cx="9219045" cy="925233"/>
          </a:xfrm>
          <a:prstGeom prst="rect">
            <a:avLst/>
          </a:prstGeom>
        </p:spPr>
      </p:pic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174342" y="4397774"/>
            <a:ext cx="8894399" cy="6649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smtClean="0">
                <a:solidFill>
                  <a:srgbClr val="FFFFFF"/>
                </a:solidFill>
                <a:latin typeface="Arial Narrow"/>
                <a:cs typeface="Arial Narrow"/>
              </a:rPr>
              <a:t>You must include a link in your comment to the latest version of your work either in its folder on the server, or on </a:t>
            </a:r>
            <a:r>
              <a:rPr lang="en-US" sz="18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MediaSilo</a:t>
            </a:r>
            <a:r>
              <a:rPr lang="en-US" sz="1800" dirty="0" smtClean="0">
                <a:solidFill>
                  <a:srgbClr val="FFFFFF"/>
                </a:solidFill>
                <a:latin typeface="Arial Narrow"/>
                <a:cs typeface="Arial Narrow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948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7-15 at 12.33.47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82"/>
          <a:stretch/>
        </p:blipFill>
        <p:spPr>
          <a:xfrm>
            <a:off x="0" y="0"/>
            <a:ext cx="9144000" cy="32203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612" y="3572643"/>
            <a:ext cx="2110385" cy="5738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523" y="4290838"/>
            <a:ext cx="9219045" cy="925233"/>
          </a:xfrm>
          <a:prstGeom prst="rect">
            <a:avLst/>
          </a:prstGeom>
        </p:spPr>
      </p:pic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174340" y="4397774"/>
            <a:ext cx="8969659" cy="6649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To attach a file, click the More drop-down at the top of the screen and select Attach Files. At end of day, designers will upload screenshots of, or a link to, their work in progress – but there really isn’t server space to upload anything else.</a:t>
            </a:r>
          </a:p>
        </p:txBody>
      </p:sp>
      <p:sp>
        <p:nvSpPr>
          <p:cNvPr id="5" name="Rectangle 4"/>
          <p:cNvSpPr/>
          <p:nvPr/>
        </p:nvSpPr>
        <p:spPr>
          <a:xfrm>
            <a:off x="5715000" y="3029857"/>
            <a:ext cx="3429000" cy="54278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10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523" y="4290838"/>
            <a:ext cx="9219045" cy="925233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74341" y="4397774"/>
            <a:ext cx="8969659" cy="664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dirty="0" smtClean="0">
                <a:solidFill>
                  <a:srgbClr val="FFFFFF"/>
                </a:solidFill>
                <a:latin typeface="Arial Narrow"/>
                <a:cs typeface="Arial Narrow"/>
              </a:rPr>
              <a:t>This board works exactly the same as the Velocity Projects board; it is used to track where the project is in terms of production.</a:t>
            </a:r>
          </a:p>
        </p:txBody>
      </p:sp>
      <p:pic>
        <p:nvPicPr>
          <p:cNvPr id="10" name="Picture 9" descr="Screen Shot 2014-07-15 at 12.35.10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9410"/>
          <a:stretch/>
        </p:blipFill>
        <p:spPr>
          <a:xfrm>
            <a:off x="1" y="0"/>
            <a:ext cx="9144000" cy="42908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781" y="3806157"/>
            <a:ext cx="2975259" cy="32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1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10" name="Picture 9" descr="Screen Shot 2014-07-15 at 12.35.10 PM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39410"/>
          <a:stretch/>
        </p:blipFill>
        <p:spPr>
          <a:xfrm>
            <a:off x="1" y="0"/>
            <a:ext cx="9144000" cy="4290838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 rot="418908">
            <a:off x="5112150" y="1111751"/>
            <a:ext cx="6024417" cy="4310691"/>
          </a:xfrm>
          <a:prstGeom prst="cloudCallout">
            <a:avLst/>
          </a:prstGeom>
          <a:solidFill>
            <a:schemeClr val="bg1"/>
          </a:solidFill>
          <a:ln>
            <a:noFill/>
          </a:ln>
          <a:effectLst>
            <a:outerShdw blurRad="136525" dist="23000" dir="6840000" rotWithShape="0">
              <a:srgbClr val="000000">
                <a:alpha val="2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9630" y="1976189"/>
            <a:ext cx="2966391" cy="20445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7523" y="4290838"/>
            <a:ext cx="9219045" cy="925233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74341" y="4397774"/>
            <a:ext cx="8624219" cy="664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dirty="0" smtClean="0">
                <a:solidFill>
                  <a:srgbClr val="FFFFFF"/>
                </a:solidFill>
                <a:latin typeface="Arial Narrow"/>
                <a:cs typeface="Arial Narrow"/>
              </a:rPr>
              <a:t>All documents relating to a project (release forms, paperwork) should be attached to each project using </a:t>
            </a:r>
            <a:r>
              <a:rPr lang="en-US" sz="18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Jira</a:t>
            </a:r>
            <a:r>
              <a:rPr lang="en-US" sz="1800" dirty="0" smtClean="0">
                <a:solidFill>
                  <a:srgbClr val="FFFFFF"/>
                </a:solidFill>
                <a:latin typeface="Arial Narrow"/>
                <a:cs typeface="Arial Narrow"/>
              </a:rPr>
              <a:t> or placed in </a:t>
            </a:r>
            <a:r>
              <a:rPr lang="en-US" sz="18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MediaSilo</a:t>
            </a:r>
            <a:r>
              <a:rPr lang="en-US" sz="1800" dirty="0" smtClean="0">
                <a:solidFill>
                  <a:srgbClr val="FFFFFF"/>
                </a:solidFill>
                <a:latin typeface="Arial Narrow"/>
                <a:cs typeface="Arial Narrow"/>
              </a:rPr>
              <a:t> with a link on </a:t>
            </a:r>
            <a:r>
              <a:rPr lang="en-US" sz="18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Jira</a:t>
            </a:r>
            <a:r>
              <a:rPr lang="en-US" sz="1800" dirty="0" smtClean="0">
                <a:solidFill>
                  <a:srgbClr val="FFFFFF"/>
                </a:solidFill>
                <a:latin typeface="Arial Narrow"/>
                <a:cs typeface="Arial Narrow"/>
              </a:rPr>
              <a:t> to that specific location.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781" y="3806157"/>
            <a:ext cx="2975259" cy="3237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44445" y="2259513"/>
            <a:ext cx="6006773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b="1" dirty="0" smtClean="0"/>
              <a:t>Talent release forms</a:t>
            </a:r>
          </a:p>
          <a:p>
            <a:pPr marL="285750" indent="-285750">
              <a:buFont typeface="Arial"/>
              <a:buChar char="•"/>
            </a:pPr>
            <a:r>
              <a:rPr lang="en-US" sz="2800" b="1" dirty="0" smtClean="0"/>
              <a:t>Location release forms</a:t>
            </a:r>
          </a:p>
          <a:p>
            <a:pPr marL="285750" indent="-285750">
              <a:buFont typeface="Arial"/>
              <a:buChar char="•"/>
            </a:pPr>
            <a:r>
              <a:rPr lang="en-US" sz="2800" b="1" dirty="0" smtClean="0"/>
              <a:t>Guest release forms</a:t>
            </a:r>
          </a:p>
          <a:p>
            <a:pPr marL="285750" indent="-285750">
              <a:buFont typeface="Arial"/>
              <a:buChar char="•"/>
            </a:pPr>
            <a:r>
              <a:rPr lang="en-US" sz="2800" b="1" dirty="0" smtClean="0"/>
              <a:t>Material release forms</a:t>
            </a:r>
          </a:p>
          <a:p>
            <a:pPr marL="285750" indent="-285750">
              <a:buFont typeface="Arial"/>
              <a:buChar char="•"/>
            </a:pPr>
            <a:r>
              <a:rPr lang="en-US" sz="2800" b="1" dirty="0" smtClean="0"/>
              <a:t>Travel and transportation paperwork</a:t>
            </a:r>
          </a:p>
          <a:p>
            <a:pPr marL="285750" indent="-285750">
              <a:buFont typeface="Arial"/>
              <a:buChar char="•"/>
            </a:pPr>
            <a:r>
              <a:rPr lang="en-US" sz="2800" b="1" dirty="0" smtClean="0"/>
              <a:t>Location safety paperwork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88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476" y="2025181"/>
            <a:ext cx="8742947" cy="2582635"/>
          </a:xfrm>
        </p:spPr>
        <p:txBody>
          <a:bodyPr>
            <a:noAutofit/>
          </a:bodyPr>
          <a:lstStyle/>
          <a:p>
            <a:endParaRPr lang="en-US" sz="1400" dirty="0" smtClean="0">
              <a:latin typeface="Arial Narrow"/>
              <a:cs typeface="Arial Narrow"/>
            </a:endParaRPr>
          </a:p>
          <a:p>
            <a:r>
              <a:rPr lang="en-US" sz="1400" b="1" dirty="0" smtClean="0">
                <a:latin typeface="Arial Narrow"/>
                <a:cs typeface="Arial Narrow"/>
              </a:rPr>
              <a:t>Assignee</a:t>
            </a:r>
            <a:r>
              <a:rPr lang="en-US" sz="1400" dirty="0" smtClean="0">
                <a:latin typeface="Arial Narrow"/>
                <a:cs typeface="Arial Narrow"/>
              </a:rPr>
              <a:t> – the project manager assigned to an issue (a project)</a:t>
            </a:r>
          </a:p>
          <a:p>
            <a:r>
              <a:rPr lang="en-US" sz="1400" b="1" dirty="0" smtClean="0">
                <a:latin typeface="Arial Narrow"/>
                <a:cs typeface="Arial Narrow"/>
              </a:rPr>
              <a:t>Board (aka </a:t>
            </a:r>
            <a:r>
              <a:rPr lang="en-US" sz="1400" b="1" dirty="0" err="1">
                <a:latin typeface="Arial Narrow"/>
                <a:cs typeface="Arial Narrow"/>
              </a:rPr>
              <a:t>K</a:t>
            </a:r>
            <a:r>
              <a:rPr lang="en-US" sz="1400" b="1" dirty="0" err="1" smtClean="0">
                <a:latin typeface="Arial Narrow"/>
                <a:cs typeface="Arial Narrow"/>
              </a:rPr>
              <a:t>anban</a:t>
            </a:r>
            <a:r>
              <a:rPr lang="en-US" sz="1400" b="1" dirty="0" smtClean="0">
                <a:latin typeface="Arial Narrow"/>
                <a:cs typeface="Arial Narrow"/>
              </a:rPr>
              <a:t>) </a:t>
            </a:r>
            <a:r>
              <a:rPr lang="en-US" sz="1400" dirty="0" smtClean="0">
                <a:latin typeface="Arial Narrow"/>
                <a:cs typeface="Arial Narrow"/>
              </a:rPr>
              <a:t>– the main place you’ll work, with a group of tasks arranged in columns depicting the workflow</a:t>
            </a:r>
          </a:p>
          <a:p>
            <a:r>
              <a:rPr lang="en-US" sz="1400" b="1" dirty="0" smtClean="0">
                <a:latin typeface="Arial Narrow"/>
                <a:cs typeface="Arial Narrow"/>
              </a:rPr>
              <a:t>Filter </a:t>
            </a:r>
            <a:r>
              <a:rPr lang="en-US" sz="1400" dirty="0" smtClean="0">
                <a:latin typeface="Arial Narrow"/>
                <a:cs typeface="Arial Narrow"/>
              </a:rPr>
              <a:t>– a keyword that you can click on to sort projects by designer (or by other criteria)</a:t>
            </a:r>
          </a:p>
          <a:p>
            <a:r>
              <a:rPr lang="en-US" sz="1400" b="1" dirty="0" smtClean="0">
                <a:latin typeface="Arial Narrow"/>
                <a:cs typeface="Arial Narrow"/>
              </a:rPr>
              <a:t>Issue </a:t>
            </a:r>
            <a:r>
              <a:rPr lang="en-US" sz="1400" dirty="0" smtClean="0">
                <a:latin typeface="Arial Narrow"/>
                <a:cs typeface="Arial Narrow"/>
              </a:rPr>
              <a:t>– otherwise known as a project, such as VMAs collateral; we all have issues</a:t>
            </a:r>
          </a:p>
          <a:p>
            <a:r>
              <a:rPr lang="en-US" sz="1400" b="1" dirty="0" err="1" smtClean="0">
                <a:latin typeface="Arial Narrow"/>
                <a:cs typeface="Arial Narrow"/>
              </a:rPr>
              <a:t>Kanban</a:t>
            </a:r>
            <a:r>
              <a:rPr lang="en-US" sz="1400" b="1" dirty="0" smtClean="0">
                <a:latin typeface="Arial Narrow"/>
                <a:cs typeface="Arial Narrow"/>
              </a:rPr>
              <a:t> (aka </a:t>
            </a:r>
            <a:r>
              <a:rPr lang="en-US" sz="1400" b="1" dirty="0">
                <a:latin typeface="Arial Narrow"/>
                <a:cs typeface="Arial Narrow"/>
              </a:rPr>
              <a:t>B</a:t>
            </a:r>
            <a:r>
              <a:rPr lang="en-US" sz="1400" b="1" dirty="0" smtClean="0">
                <a:latin typeface="Arial Narrow"/>
                <a:cs typeface="Arial Narrow"/>
              </a:rPr>
              <a:t>oard) </a:t>
            </a:r>
            <a:r>
              <a:rPr lang="en-US" sz="1400" dirty="0" smtClean="0">
                <a:latin typeface="Arial Narrow"/>
                <a:cs typeface="Arial Narrow"/>
              </a:rPr>
              <a:t>– the main place you’ll work, with a group of tasks on cards arranged in columns depicting the workflow</a:t>
            </a:r>
          </a:p>
          <a:p>
            <a:r>
              <a:rPr lang="en-US" sz="1400" b="1" dirty="0" smtClean="0">
                <a:latin typeface="Arial Narrow"/>
                <a:cs typeface="Arial Narrow"/>
              </a:rPr>
              <a:t>Participant </a:t>
            </a:r>
            <a:r>
              <a:rPr lang="en-US" sz="1400" dirty="0" smtClean="0">
                <a:latin typeface="Arial Narrow"/>
                <a:cs typeface="Arial Narrow"/>
              </a:rPr>
              <a:t>– anyone involved in an issue</a:t>
            </a:r>
          </a:p>
          <a:p>
            <a:r>
              <a:rPr lang="en-US" sz="1400" b="1" dirty="0" smtClean="0">
                <a:latin typeface="Arial Narrow"/>
                <a:cs typeface="Arial Narrow"/>
              </a:rPr>
              <a:t>Personnel</a:t>
            </a:r>
            <a:r>
              <a:rPr lang="en-US" sz="1400" dirty="0" smtClean="0">
                <a:latin typeface="Arial Narrow"/>
                <a:cs typeface="Arial Narrow"/>
              </a:rPr>
              <a:t> – this </a:t>
            </a:r>
            <a:r>
              <a:rPr lang="en-US" sz="1400" dirty="0">
                <a:latin typeface="Arial Narrow"/>
                <a:cs typeface="Arial Narrow"/>
              </a:rPr>
              <a:t>means you: the designer or copywriter assigned to a particular issue (aka project</a:t>
            </a:r>
            <a:r>
              <a:rPr lang="en-US" sz="1400" dirty="0" smtClean="0">
                <a:latin typeface="Arial Narrow"/>
                <a:cs typeface="Arial Narrow"/>
              </a:rPr>
              <a:t>)</a:t>
            </a:r>
          </a:p>
          <a:p>
            <a:r>
              <a:rPr lang="en-US" sz="1400" b="1" dirty="0" smtClean="0">
                <a:latin typeface="Arial Narrow"/>
                <a:cs typeface="Arial Narrow"/>
              </a:rPr>
              <a:t>Project </a:t>
            </a:r>
            <a:r>
              <a:rPr lang="en-US" sz="1400" dirty="0" smtClean="0">
                <a:latin typeface="Arial Narrow"/>
                <a:cs typeface="Arial Narrow"/>
              </a:rPr>
              <a:t>– a group of boards (for our purposes, all of our projects are housed in the Velocity Projects board)</a:t>
            </a:r>
          </a:p>
          <a:p>
            <a:r>
              <a:rPr lang="en-US" sz="1400" b="1" dirty="0" smtClean="0">
                <a:latin typeface="Arial Narrow"/>
                <a:cs typeface="Arial Narrow"/>
              </a:rPr>
              <a:t>Reporter</a:t>
            </a:r>
            <a:r>
              <a:rPr lang="en-US" sz="1400" dirty="0" smtClean="0">
                <a:latin typeface="Arial Narrow"/>
                <a:cs typeface="Arial Narrow"/>
              </a:rPr>
              <a:t> – the project manager who creates an issue (a project)</a:t>
            </a:r>
          </a:p>
          <a:p>
            <a:r>
              <a:rPr lang="en-US" sz="1400" b="1" dirty="0" smtClean="0">
                <a:latin typeface="Arial Narrow"/>
                <a:cs typeface="Arial Narrow"/>
              </a:rPr>
              <a:t>Watcher </a:t>
            </a:r>
            <a:r>
              <a:rPr lang="en-US" sz="1400" dirty="0" smtClean="0">
                <a:latin typeface="Arial Narrow"/>
                <a:cs typeface="Arial Narrow"/>
              </a:rPr>
              <a:t>– anyone who is assigned to or elects to track a particular issue’s project and receive its updates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031435" y="308816"/>
            <a:ext cx="5229478" cy="1616238"/>
            <a:chOff x="1728642" y="215234"/>
            <a:chExt cx="5835064" cy="180340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8227298">
              <a:off x="6678549" y="215234"/>
              <a:ext cx="731241" cy="731241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24000"/>
                </a:prstClr>
              </a:outerShdw>
            </a:effec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520360">
              <a:off x="7077487" y="640352"/>
              <a:ext cx="486219" cy="47797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28642" y="454417"/>
              <a:ext cx="5446094" cy="15642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4554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6462" y="3815181"/>
            <a:ext cx="5795101" cy="103999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456090" y="318147"/>
            <a:ext cx="8231841" cy="1824892"/>
            <a:chOff x="323949" y="144972"/>
            <a:chExt cx="8231841" cy="182489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7442" y="144972"/>
              <a:ext cx="8158348" cy="1824892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323949" y="1491249"/>
              <a:ext cx="52747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smtClean="0">
                  <a:latin typeface="Arial Narrow"/>
                  <a:cs typeface="Arial Narrow"/>
                </a:rPr>
                <a:t>Pronounced JEE-RAH, like SHE-RA (Princess of Power)</a:t>
              </a:r>
              <a:endParaRPr lang="en-US" i="1" dirty="0" smtClean="0">
                <a:latin typeface="Arial Narrow"/>
                <a:cs typeface="Arial Narrow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27298">
            <a:off x="-223229" y="4135118"/>
            <a:ext cx="678426" cy="678426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24000"/>
              </a:prst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7997" y="3420341"/>
            <a:ext cx="958275" cy="239569"/>
          </a:xfrm>
          <a:prstGeom prst="rect">
            <a:avLst/>
          </a:prstGeom>
        </p:spPr>
      </p:pic>
      <p:pic>
        <p:nvPicPr>
          <p:cNvPr id="34" name="Picture 33" descr="JiraDeckIllustrations-0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909" y="2067664"/>
            <a:ext cx="2742045" cy="318449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203362">
            <a:off x="2048110" y="2927309"/>
            <a:ext cx="706228" cy="69425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520360">
            <a:off x="139215" y="4553490"/>
            <a:ext cx="379984" cy="37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1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37554">
            <a:off x="7323957" y="4349061"/>
            <a:ext cx="706228" cy="694258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37576" y="2466550"/>
            <a:ext cx="4769429" cy="2442074"/>
            <a:chOff x="437567" y="2386342"/>
            <a:chExt cx="4769429" cy="244207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5386" y="2386342"/>
              <a:ext cx="4561610" cy="2442074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437567" y="2502065"/>
              <a:ext cx="69273" cy="69273"/>
            </a:xfrm>
            <a:prstGeom prst="ellipse">
              <a:avLst/>
            </a:prstGeom>
            <a:solidFill>
              <a:srgbClr val="FF008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80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437567" y="2930690"/>
              <a:ext cx="69273" cy="69273"/>
            </a:xfrm>
            <a:prstGeom prst="ellipse">
              <a:avLst/>
            </a:prstGeom>
            <a:solidFill>
              <a:srgbClr val="FF008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80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437567" y="3385774"/>
              <a:ext cx="69273" cy="69273"/>
            </a:xfrm>
            <a:prstGeom prst="ellipse">
              <a:avLst/>
            </a:prstGeom>
            <a:solidFill>
              <a:srgbClr val="FF008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80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437567" y="4153065"/>
              <a:ext cx="69273" cy="69273"/>
            </a:xfrm>
            <a:prstGeom prst="ellipse">
              <a:avLst/>
            </a:prstGeom>
            <a:solidFill>
              <a:srgbClr val="FF008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80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437567" y="4602100"/>
              <a:ext cx="69273" cy="69273"/>
            </a:xfrm>
            <a:prstGeom prst="ellipse">
              <a:avLst/>
            </a:prstGeom>
            <a:solidFill>
              <a:srgbClr val="FF008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80"/>
                </a:solidFill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27298">
            <a:off x="7961714" y="67723"/>
            <a:ext cx="868100" cy="86810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24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520360">
            <a:off x="8425499" y="657978"/>
            <a:ext cx="486219" cy="4779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567" y="1425452"/>
            <a:ext cx="4334959" cy="1014361"/>
          </a:xfrm>
          <a:prstGeom prst="rect">
            <a:avLst/>
          </a:prstGeom>
        </p:spPr>
      </p:pic>
      <p:pic>
        <p:nvPicPr>
          <p:cNvPr id="25" name="Picture 24" descr="JiraDeckIllustrations-0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6974">
            <a:off x="4561621" y="651601"/>
            <a:ext cx="7035924" cy="485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93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536"/>
            <a:ext cx="9144000" cy="515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60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3135"/>
          <a:stretch/>
        </p:blipFill>
        <p:spPr>
          <a:xfrm>
            <a:off x="0" y="-12536"/>
            <a:ext cx="9144000" cy="5156036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 rot="418908">
            <a:off x="1329131" y="277986"/>
            <a:ext cx="6193568" cy="4431725"/>
          </a:xfrm>
          <a:prstGeom prst="cloudCallout">
            <a:avLst/>
          </a:prstGeom>
          <a:solidFill>
            <a:schemeClr val="bg1"/>
          </a:solidFill>
          <a:ln>
            <a:noFill/>
          </a:ln>
          <a:effectLst>
            <a:outerShdw blurRad="136525" dist="23000" dir="6840000" rotWithShape="0">
              <a:srgbClr val="000000">
                <a:alpha val="2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9964" y="1055667"/>
            <a:ext cx="4609764" cy="28367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76392">
            <a:off x="2042446" y="3858229"/>
            <a:ext cx="1661363" cy="16332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227298">
            <a:off x="6616549" y="539964"/>
            <a:ext cx="868100" cy="86810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24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520360">
            <a:off x="7053598" y="1156955"/>
            <a:ext cx="486219" cy="47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0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227298">
            <a:off x="7961714" y="160083"/>
            <a:ext cx="868100" cy="86810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24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20360">
            <a:off x="8425499" y="750338"/>
            <a:ext cx="486219" cy="4779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518" y="429392"/>
            <a:ext cx="7327900" cy="6858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1564" y="1776484"/>
            <a:ext cx="4845339" cy="273504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0134" y="1718759"/>
            <a:ext cx="367145" cy="367145"/>
          </a:xfrm>
          <a:prstGeom prst="rect">
            <a:avLst/>
          </a:prstGeom>
        </p:spPr>
      </p:pic>
      <p:pic>
        <p:nvPicPr>
          <p:cNvPr id="26" name="Picture 25" descr="JiraDeckIllustrations-08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" y="1207551"/>
            <a:ext cx="3664524" cy="45849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01607">
            <a:off x="366424" y="3325107"/>
            <a:ext cx="769597" cy="75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60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227298">
            <a:off x="7961714" y="160083"/>
            <a:ext cx="868100" cy="86810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24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20360">
            <a:off x="8425499" y="750338"/>
            <a:ext cx="486219" cy="4779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518" y="429392"/>
            <a:ext cx="7327900" cy="685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8225" y="1778411"/>
            <a:ext cx="4454525" cy="1549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0134" y="1718759"/>
            <a:ext cx="367145" cy="367145"/>
          </a:xfrm>
          <a:prstGeom prst="rect">
            <a:avLst/>
          </a:prstGeom>
        </p:spPr>
      </p:pic>
      <p:pic>
        <p:nvPicPr>
          <p:cNvPr id="14" name="Picture 13" descr="JiraDeckIllustrations-08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" y="1207551"/>
            <a:ext cx="3664524" cy="45849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01607">
            <a:off x="366424" y="3325107"/>
            <a:ext cx="769597" cy="75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8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35" name="Picture 34" descr="JiraDeckIllustrations-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0019">
            <a:off x="7475009" y="22551"/>
            <a:ext cx="1609649" cy="15759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523" y="4290838"/>
            <a:ext cx="9219045" cy="925233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68894" y="298811"/>
            <a:ext cx="7197202" cy="625283"/>
            <a:chOff x="1457614" y="339451"/>
            <a:chExt cx="7197202" cy="62528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5368"/>
            <a:stretch/>
          </p:blipFill>
          <p:spPr>
            <a:xfrm>
              <a:off x="1457614" y="339451"/>
              <a:ext cx="4191640" cy="34336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1362" y="339451"/>
              <a:ext cx="2883454" cy="343366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7614" y="762300"/>
              <a:ext cx="5482321" cy="202434"/>
            </a:xfrm>
            <a:prstGeom prst="rect">
              <a:avLst/>
            </a:prstGeom>
          </p:spPr>
        </p:pic>
      </p:grpSp>
      <p:sp>
        <p:nvSpPr>
          <p:cNvPr id="33" name="Content Placeholder 2"/>
          <p:cNvSpPr txBox="1">
            <a:spLocks/>
          </p:cNvSpPr>
          <p:nvPr/>
        </p:nvSpPr>
        <p:spPr>
          <a:xfrm>
            <a:off x="174341" y="4397774"/>
            <a:ext cx="8773385" cy="664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What you’ll be interacting the most with in </a:t>
            </a:r>
            <a:r>
              <a:rPr lang="en-US" sz="16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Jira</a:t>
            </a:r>
            <a:r>
              <a:rPr lang="en-US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 is the Velocity Projects board (aka our project management page). To get there, open the drop-down menu in the tab at the top of the page labeled Agile.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908"/>
          <a:stretch/>
        </p:blipFill>
        <p:spPr>
          <a:xfrm>
            <a:off x="-37523" y="1137920"/>
            <a:ext cx="9219046" cy="3152918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2174639" y="1144433"/>
            <a:ext cx="370983" cy="246790"/>
          </a:xfrm>
          <a:prstGeom prst="rect">
            <a:avLst/>
          </a:prstGeom>
          <a:noFill/>
          <a:ln w="19050" cmpd="sng">
            <a:solidFill>
              <a:srgbClr val="FF00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52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10408</TotalTime>
  <Words>856</Words>
  <Application>Microsoft Macintosh PowerPoint</Application>
  <PresentationFormat>On-screen Show (16:9)</PresentationFormat>
  <Paragraphs>44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Jira &amp; You: Perfect Together</dc:title>
  <dc:creator>Viacom Media Networks</dc:creator>
  <cp:lastModifiedBy>C</cp:lastModifiedBy>
  <cp:revision>204</cp:revision>
  <cp:lastPrinted>2014-07-15T15:30:43Z</cp:lastPrinted>
  <dcterms:created xsi:type="dcterms:W3CDTF">2014-06-17T21:04:33Z</dcterms:created>
  <dcterms:modified xsi:type="dcterms:W3CDTF">2016-05-03T17:46:39Z</dcterms:modified>
</cp:coreProperties>
</file>